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43" r:id="rId11"/>
    <p:sldId id="308" r:id="rId12"/>
    <p:sldId id="330" r:id="rId13"/>
    <p:sldId id="313" r:id="rId14"/>
    <p:sldId id="346" r:id="rId15"/>
    <p:sldId id="347" r:id="rId16"/>
    <p:sldId id="348" r:id="rId17"/>
    <p:sldId id="344" r:id="rId18"/>
    <p:sldId id="307" r:id="rId19"/>
    <p:sldId id="329" r:id="rId20"/>
    <p:sldId id="314" r:id="rId21"/>
    <p:sldId id="315" r:id="rId22"/>
    <p:sldId id="270" r:id="rId23"/>
    <p:sldId id="352" r:id="rId24"/>
    <p:sldId id="349" r:id="rId25"/>
    <p:sldId id="353" r:id="rId26"/>
    <p:sldId id="350" r:id="rId27"/>
    <p:sldId id="356" r:id="rId28"/>
    <p:sldId id="318" r:id="rId29"/>
    <p:sldId id="320" r:id="rId30"/>
    <p:sldId id="319" r:id="rId31"/>
    <p:sldId id="332" r:id="rId32"/>
    <p:sldId id="328" r:id="rId33"/>
    <p:sldId id="334" r:id="rId34"/>
    <p:sldId id="338" r:id="rId35"/>
    <p:sldId id="337" r:id="rId36"/>
    <p:sldId id="354" r:id="rId37"/>
    <p:sldId id="355" r:id="rId38"/>
    <p:sldId id="321" r:id="rId39"/>
    <p:sldId id="322" r:id="rId40"/>
    <p:sldId id="325" r:id="rId41"/>
    <p:sldId id="316" r:id="rId42"/>
    <p:sldId id="326" r:id="rId43"/>
    <p:sldId id="323" r:id="rId44"/>
    <p:sldId id="340" r:id="rId45"/>
    <p:sldId id="341" r:id="rId46"/>
    <p:sldId id="342" r:id="rId47"/>
    <p:sldId id="324" r:id="rId48"/>
  </p:sldIdLst>
  <p:sldSz cx="9144000" cy="5143500" type="screen16x9"/>
  <p:notesSz cx="6858000" cy="9144000"/>
  <p:embeddedFontLst>
    <p:embeddedFont>
      <p:font typeface="Montserrat" pitchFamily="2" charset="77"/>
      <p:regular r:id="rId50"/>
      <p:bold r:id="rId51"/>
      <p:italic r:id="rId52"/>
      <p:boldItalic r:id="rId53"/>
    </p:embeddedFont>
    <p:embeddedFont>
      <p:font typeface="Montserrat Black" pitchFamily="2" charset="77"/>
      <p:regular r:id="rId54"/>
      <p:bold r:id="rId55"/>
      <p:italic r:id="rId56"/>
      <p:boldItalic r:id="rId57"/>
    </p:embeddedFont>
    <p:embeddedFont>
      <p:font typeface="Montserrat ExtraLight" pitchFamily="2" charset="77"/>
      <p:regular r:id="rId58"/>
      <p:bold r:id="rId59"/>
      <p:italic r:id="rId60"/>
      <p:boldItalic r:id="rId61"/>
    </p:embeddedFont>
    <p:embeddedFont>
      <p:font typeface="Montserrat Thin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956"/>
    <a:srgbClr val="B1172C"/>
    <a:srgbClr val="FFFFFF"/>
    <a:srgbClr val="D6614D"/>
    <a:srgbClr val="984DA3"/>
    <a:srgbClr val="73AAD0"/>
    <a:srgbClr val="0371B1"/>
    <a:srgbClr val="B3DF89"/>
    <a:srgbClr val="026937"/>
    <a:srgbClr val="CBB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5"/>
    <p:restoredTop sz="94734"/>
  </p:normalViewPr>
  <p:slideViewPr>
    <p:cSldViewPr snapToGrid="0" snapToObjects="1" showGuides="1">
      <p:cViewPr varScale="1">
        <p:scale>
          <a:sx n="168" d="100"/>
          <a:sy n="168" d="100"/>
        </p:scale>
        <p:origin x="200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1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91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0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81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29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795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26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91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52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60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1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 IMPACT ON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90;p56">
            <a:extLst>
              <a:ext uri="{FF2B5EF4-FFF2-40B4-BE49-F238E27FC236}">
                <a16:creationId xmlns:a16="http://schemas.microsoft.com/office/drawing/2014/main" id="{A286F6B6-E6A6-1341-A30E-B4F66E97C9E6}"/>
              </a:ext>
            </a:extLst>
          </p:cNvPr>
          <p:cNvSpPr txBox="1">
            <a:spLocks/>
          </p:cNvSpPr>
          <p:nvPr/>
        </p:nvSpPr>
        <p:spPr>
          <a:xfrm>
            <a:off x="4932754" y="417650"/>
            <a:ext cx="3322246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accent1"/>
                </a:solidFill>
              </a:rPr>
              <a:t>Ranked as either:</a:t>
            </a: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Med-High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16378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1294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109393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3549535" y="992463"/>
            <a:ext cx="4646814" cy="32920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7B4856-B773-4142-8202-F903B13810AA}"/>
              </a:ext>
            </a:extLst>
          </p:cNvPr>
          <p:cNvCxnSpPr/>
          <p:nvPr/>
        </p:nvCxnSpPr>
        <p:spPr>
          <a:xfrm flipH="1">
            <a:off x="3524599" y="2219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4072309" y="1288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‘Severity 1’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CA428-1528-F94B-8FAA-F1211BF358B0}"/>
              </a:ext>
            </a:extLst>
          </p:cNvPr>
          <p:cNvCxnSpPr/>
          <p:nvPr/>
        </p:nvCxnSpPr>
        <p:spPr>
          <a:xfrm flipV="1">
            <a:off x="4397430" y="1737359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865040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299790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260347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210733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ACECF3-B488-8A43-A79D-34A11DABBEEC}"/>
              </a:ext>
            </a:extLst>
          </p:cNvPr>
          <p:cNvSpPr/>
          <p:nvPr/>
        </p:nvSpPr>
        <p:spPr>
          <a:xfrm>
            <a:off x="5780814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364234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72721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6282847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0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959278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2514609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713798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5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337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167009" y="1702768"/>
            <a:ext cx="2809982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3873731" y="2152994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195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5" name="Google Shape;286;p42">
            <a:extLst>
              <a:ext uri="{FF2B5EF4-FFF2-40B4-BE49-F238E27FC236}">
                <a16:creationId xmlns:a16="http://schemas.microsoft.com/office/drawing/2014/main" id="{DC3BF63D-7216-C24E-AE8F-9EC9BF827E12}"/>
              </a:ext>
            </a:extLst>
          </p:cNvPr>
          <p:cNvSpPr/>
          <p:nvPr/>
        </p:nvSpPr>
        <p:spPr>
          <a:xfrm>
            <a:off x="361309" y="1565250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86;p42">
            <a:extLst>
              <a:ext uri="{FF2B5EF4-FFF2-40B4-BE49-F238E27FC236}">
                <a16:creationId xmlns:a16="http://schemas.microsoft.com/office/drawing/2014/main" id="{2C51F4BE-07EA-974F-B64B-05705AA6A96F}"/>
              </a:ext>
            </a:extLst>
          </p:cNvPr>
          <p:cNvSpPr/>
          <p:nvPr/>
        </p:nvSpPr>
        <p:spPr>
          <a:xfrm>
            <a:off x="4888150" y="1493462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6351859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 IN 2020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MODELS TESTED: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Random Forest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 err="1">
                <a:solidFill>
                  <a:schemeClr val="accent1"/>
                </a:solidFill>
              </a:rPr>
              <a:t>XGBoost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0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8569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4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3586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‘pull’ the model </a:t>
            </a:r>
          </a:p>
          <a:p>
            <a:pPr marL="0" indent="0"/>
            <a:r>
              <a:rPr lang="en-US" sz="1100" dirty="0"/>
              <a:t>(i.e. coefficient positive or negative).</a:t>
            </a:r>
          </a:p>
        </p:txBody>
      </p:sp>
    </p:spTree>
    <p:extLst>
      <p:ext uri="{BB962C8B-B14F-4D97-AF65-F5344CB8AC3E}">
        <p14:creationId xmlns:p14="http://schemas.microsoft.com/office/powerpoint/2010/main" val="3717749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COVID-19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0" lvl="0" indent="0"/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</p:txBody>
      </p:sp>
    </p:spTree>
    <p:extLst>
      <p:ext uri="{BB962C8B-B14F-4D97-AF65-F5344CB8AC3E}">
        <p14:creationId xmlns:p14="http://schemas.microsoft.com/office/powerpoint/2010/main" val="2779571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</p:txBody>
      </p:sp>
    </p:spTree>
    <p:extLst>
      <p:ext uri="{BB962C8B-B14F-4D97-AF65-F5344CB8AC3E}">
        <p14:creationId xmlns:p14="http://schemas.microsoft.com/office/powerpoint/2010/main" val="2614892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47" t="7822"/>
          <a:stretch/>
        </p:blipFill>
        <p:spPr>
          <a:xfrm>
            <a:off x="1694988" y="4594827"/>
            <a:ext cx="602167" cy="2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TEXAS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837" y="1892871"/>
            <a:ext cx="2503659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1981358"/>
            <a:ext cx="3967902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07076"/>
            <a:ext cx="602167" cy="2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13D2-E35B-B542-AAA6-35A9DD173B01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A4D46-71E2-A240-8088-4A11343CE38A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81+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41 – 80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 – 40 days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F83C-4F23-6E48-9CBA-ED699C7FB0F7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5FB68-56F8-DB42-BE5A-65B6292AE73E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19499-1928-2647-8E28-C416B4A8EA2F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AE6D2-E906-C44A-A09C-6676B16FB043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1329</Words>
  <Application>Microsoft Macintosh PowerPoint</Application>
  <PresentationFormat>On-screen Show (16:9)</PresentationFormat>
  <Paragraphs>351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TIME UNDER STAY-AT-HOME ORDERS</vt:lpstr>
      <vt:lpstr>POLITICAL LEANING</vt:lpstr>
      <vt:lpstr>PowerPoint Presentation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CALIFORNIA</vt:lpstr>
      <vt:lpstr>CALIFORNIA</vt:lpstr>
      <vt:lpstr>PowerPoint Presentation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PowerPoint Presentation</vt:lpstr>
      <vt:lpstr>VARIABLES FOR PREDICTING SEVERITY RANK IN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THANK YOU  Any Questions?</vt:lpstr>
      <vt:lpstr>PowerPoint Presentation</vt:lpstr>
      <vt:lpstr>FUTURE OPPORTUNITIES</vt:lpstr>
      <vt:lpstr>VARIABLES’ IMPACT ON SEVERITY OF CAR ACCIDENT</vt:lpstr>
      <vt:lpstr>CALIFORNIA</vt:lpstr>
      <vt:lpstr>CALIFORNIA</vt:lpstr>
      <vt:lpstr>TEXAS</vt:lpstr>
      <vt:lpstr>FLORIDA</vt:lpstr>
      <vt:lpstr>FLORIDA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90</cp:revision>
  <dcterms:modified xsi:type="dcterms:W3CDTF">2020-09-10T23:42:21Z</dcterms:modified>
</cp:coreProperties>
</file>